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72" r:id="rId2"/>
  </p:sldMasterIdLst>
  <p:notesMasterIdLst>
    <p:notesMasterId r:id="rId22"/>
  </p:notesMasterIdLst>
  <p:sldIdLst>
    <p:sldId id="311" r:id="rId3"/>
    <p:sldId id="329" r:id="rId4"/>
    <p:sldId id="333" r:id="rId5"/>
    <p:sldId id="321" r:id="rId6"/>
    <p:sldId id="337" r:id="rId7"/>
    <p:sldId id="339" r:id="rId8"/>
    <p:sldId id="340" r:id="rId9"/>
    <p:sldId id="344" r:id="rId10"/>
    <p:sldId id="327" r:id="rId11"/>
    <p:sldId id="342" r:id="rId12"/>
    <p:sldId id="351" r:id="rId13"/>
    <p:sldId id="328" r:id="rId14"/>
    <p:sldId id="352" r:id="rId15"/>
    <p:sldId id="353" r:id="rId16"/>
    <p:sldId id="330" r:id="rId17"/>
    <p:sldId id="332" r:id="rId18"/>
    <p:sldId id="346" r:id="rId19"/>
    <p:sldId id="324" r:id="rId20"/>
    <p:sldId id="355" r:id="rId21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E63489-4696-450D-8024-BEF724CAA901}">
          <p14:sldIdLst>
            <p14:sldId id="311"/>
            <p14:sldId id="329"/>
            <p14:sldId id="333"/>
            <p14:sldId id="321"/>
            <p14:sldId id="337"/>
            <p14:sldId id="339"/>
            <p14:sldId id="340"/>
            <p14:sldId id="344"/>
            <p14:sldId id="327"/>
            <p14:sldId id="342"/>
            <p14:sldId id="351"/>
            <p14:sldId id="328"/>
            <p14:sldId id="352"/>
            <p14:sldId id="353"/>
            <p14:sldId id="330"/>
            <p14:sldId id="332"/>
            <p14:sldId id="346"/>
            <p14:sldId id="324"/>
            <p14:sldId id="35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ters, Laura@DWR" initials="PL" lastIdx="1" clrIdx="0"/>
  <p:cmAuthor id="1" name="Wilcox, Bruce@CNRA" initials="BW" lastIdx="21" clrIdx="1"/>
  <p:cmAuthor id="2" name="Maisonneuve, Vivien@DWR" initials="MV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9E5"/>
    <a:srgbClr val="75D8FF"/>
    <a:srgbClr val="4AB683"/>
    <a:srgbClr val="A6E658"/>
    <a:srgbClr val="92443E"/>
    <a:srgbClr val="984D38"/>
    <a:srgbClr val="A62A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1" autoAdjust="0"/>
    <p:restoredTop sz="93084" autoAdjust="0"/>
  </p:normalViewPr>
  <p:slideViewPr>
    <p:cSldViewPr>
      <p:cViewPr>
        <p:scale>
          <a:sx n="116" d="100"/>
          <a:sy n="116" d="100"/>
        </p:scale>
        <p:origin x="-108" y="-582"/>
      </p:cViewPr>
      <p:guideLst>
        <p:guide orient="horz" pos="216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341570B-1BD6-4D91-A904-F933B108E01E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36CED68-C9EB-477B-9FA6-8C5052FD30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3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2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8E279-4977-4C7F-8623-3BC362E6E71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1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Hydrogen sulfide plume in 2012, shows how the winds carry toxins not only to areas around the Salton Sea but to most of Southern California.</a:t>
            </a:r>
          </a:p>
          <a:p>
            <a:endParaRPr lang="en-US" dirty="0"/>
          </a:p>
          <a:p>
            <a:r>
              <a:rPr lang="en-US" dirty="0"/>
              <a:t>Used to show people in DC and Sacramento that this isn’t just a local problem.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71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Vital stop over to over 400 species of birds on the pacific flyway.</a:t>
            </a:r>
          </a:p>
          <a:p>
            <a:endParaRPr lang="en-US" dirty="0"/>
          </a:p>
          <a:p>
            <a:r>
              <a:rPr lang="en-US" dirty="0"/>
              <a:t>Tell story about egret in parking lot.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12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SSMP 10-year plan will implement dust suppression and habitat projects to protect human health and restore crucial wetland habitats on 28,900 acres around the Salton Sea.</a:t>
            </a:r>
          </a:p>
          <a:p>
            <a:endParaRPr lang="en-US" dirty="0"/>
          </a:p>
          <a:p>
            <a:r>
              <a:rPr lang="en-US" dirty="0"/>
              <a:t>This plan also seeks to work with local stakeholders on how to do so in a way that promotes recreation and renewable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93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potentially this if we did nothing but I believe with the progress we are making it will be more along the lines of this-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8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Tell about when you have come on note the past, and the major progression that has happened over the past 2 years.</a:t>
            </a:r>
          </a:p>
          <a:p>
            <a:endParaRPr lang="en-US" dirty="0"/>
          </a:p>
          <a:p>
            <a:r>
              <a:rPr lang="en-US" dirty="0"/>
              <a:t>$270 towards 10 year plan out of the $400 million estimated cost</a:t>
            </a:r>
          </a:p>
          <a:p>
            <a:endParaRPr lang="en-US" dirty="0"/>
          </a:p>
          <a:p>
            <a:r>
              <a:rPr lang="en-US" dirty="0"/>
              <a:t>Dam safety regulations , no more evaluation needed for one over 6ft tall which is a major victory considering how the north lake is progressing.</a:t>
            </a:r>
          </a:p>
          <a:p>
            <a:endParaRPr lang="en-US" dirty="0"/>
          </a:p>
          <a:p>
            <a:r>
              <a:rPr lang="en-US" dirty="0"/>
              <a:t>Potential November bond- Prop 3 has another $200 million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56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Benefits: -Creates freshwater habitat</a:t>
            </a:r>
          </a:p>
          <a:p>
            <a:r>
              <a:rPr lang="en-US" dirty="0"/>
              <a:t>- Covers dusty exposed playa</a:t>
            </a:r>
          </a:p>
          <a:p>
            <a:endParaRPr lang="en-US" dirty="0"/>
          </a:p>
          <a:p>
            <a:r>
              <a:rPr lang="en-US" dirty="0"/>
              <a:t>- Reconstruct ponds serving as habitat that were wiped out by storm flows</a:t>
            </a:r>
          </a:p>
          <a:p>
            <a:endParaRPr lang="en-US" dirty="0"/>
          </a:p>
          <a:p>
            <a:r>
              <a:rPr lang="en-US" dirty="0"/>
              <a:t>- Invasive plant removed from most of the ponds; water source secured by rehabilitating a small groundwater well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46 acres, shallow ground wells, mid- deep habitat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Currently working on finalizing phase 2 contract with state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850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- Infrastructure Financing Districts (IFDs) provide a tool for local governments to finance infrastructure providing community-wide benefits.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- An IFD can capture and dedicate a portion of local property tax toward a specific project designed to improve property values.</a:t>
            </a:r>
          </a:p>
          <a:p>
            <a:endParaRPr lang="en-US" dirty="0"/>
          </a:p>
          <a:p>
            <a:r>
              <a:rPr lang="en-US" dirty="0"/>
              <a:t>- The Salton Sea IFD would be funded by property tax increments generated by development that is enabled by the seaside infrastructure.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799BE-EC11-4553-B7AD-771C2304F3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2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56694" y="2599202"/>
            <a:ext cx="8255506" cy="1314450"/>
          </a:xfrm>
        </p:spPr>
        <p:txBody>
          <a:bodyPr lIns="0" rIns="18288" anchor="b"/>
          <a:lstStyle>
            <a:lvl1pPr marL="0" marR="45720" indent="0" algn="ctr">
              <a:spcBef>
                <a:spcPts val="0"/>
              </a:spcBef>
              <a:spcAft>
                <a:spcPts val="1200"/>
              </a:spcAft>
              <a:buNone/>
              <a:defRPr baseline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19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394" y="1337022"/>
            <a:ext cx="6425212" cy="3106751"/>
          </a:xfrm>
        </p:spPr>
        <p:txBody>
          <a:bodyPr/>
          <a:lstStyle>
            <a:lvl1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1pPr>
            <a:lvl2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2pPr>
            <a:lvl3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3pPr>
            <a:lvl4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4pPr>
            <a:lvl5pPr>
              <a:lnSpc>
                <a:spcPts val="2500"/>
              </a:lnSpc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0667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5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ack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7937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rIns="0" bIns="0" anchor="ctr">
            <a:noAutofit/>
          </a:bodyPr>
          <a:lstStyle>
            <a:lvl1pPr>
              <a:lnSpc>
                <a:spcPts val="3300"/>
              </a:lnSpc>
              <a:defRPr lang="en-US" sz="3000" baseline="0" dirty="0"/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3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7483" y="1337022"/>
            <a:ext cx="6309035" cy="3106751"/>
          </a:xfrm>
        </p:spPr>
        <p:txBody>
          <a:bodyPr/>
          <a:lstStyle>
            <a:lvl1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 b="1"/>
            </a:lvl1pPr>
            <a:lvl2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2pPr>
            <a:lvl3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3pPr>
            <a:lvl4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4pPr>
            <a:lvl5pPr>
              <a:lnSpc>
                <a:spcPts val="2600"/>
              </a:lnSpc>
              <a:spcBef>
                <a:spcPts val="0"/>
              </a:spcBef>
              <a:spcAft>
                <a:spcPts val="800"/>
              </a:spcAft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425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300"/>
              </a:lnSpc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60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Black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37937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</p:spPr>
        <p:txBody>
          <a:bodyPr vert="horz" lIns="0" rIns="0" bIns="0" anchor="ctr">
            <a:noAutofit/>
          </a:bodyPr>
          <a:lstStyle>
            <a:lvl1pPr>
              <a:defRPr lang="en-US" sz="3000" baseline="0" dirty="0"/>
            </a:lvl1pPr>
          </a:lstStyle>
          <a:p>
            <a:pPr marL="0" lvl="0" defTabSz="91440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323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0244846-F6A5-4F6F-BBFC-8979DB82450D}" type="datetimeFigureOut">
              <a:rPr lang="en-US" smtClean="0"/>
              <a:pPr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E74D5CD-37B1-48A0-84CA-E8A0D300D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4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6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03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F05D0BE-DD1A-42DE-AF4E-42E9DF8A38A0}" type="datetimeFigureOut">
              <a:rPr lang="en-US" smtClean="0"/>
              <a:t>5/24/2019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63576A-E788-4AE3-B43C-762AA2C15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5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56694" y="2599202"/>
            <a:ext cx="8255506" cy="1314450"/>
          </a:xfrm>
        </p:spPr>
        <p:txBody>
          <a:bodyPr lIns="0" rIns="18288" anchor="b"/>
          <a:lstStyle>
            <a:lvl1pPr marL="0" marR="45720" indent="0" algn="ctr">
              <a:spcBef>
                <a:spcPts val="0"/>
              </a:spcBef>
              <a:spcAft>
                <a:spcPts val="1200"/>
              </a:spcAft>
              <a:buNone/>
              <a:defRPr baseline="0">
                <a:solidFill>
                  <a:schemeClr val="tx1"/>
                </a:solidFill>
                <a:latin typeface="Calibri" panose="020F0502020204030204" pitchFamily="34" charset="0"/>
                <a:ea typeface="Adobe Gothic Std B" pitchFamily="34" charset="-128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  <a:p>
            <a:r>
              <a:rPr kumimoji="0" lang="en-US" dirty="0"/>
              <a:t>Date Day Year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41" y="2824746"/>
            <a:ext cx="1028701" cy="10287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89062"/>
            <a:ext cx="9144000" cy="120207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72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20011">
              <a:srgbClr val="3D90BE"/>
            </a:gs>
            <a:gs pos="1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64912"/>
            <a:ext cx="9144000" cy="12785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937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371600" y="1397455"/>
            <a:ext cx="6400800" cy="310675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First level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20721" y="4725684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E7C72D5-3FE8-4F57-B05A-E36CD5F5FE88}" type="slidenum">
              <a:rPr lang="en-US" sz="1400" b="1" smtClean="0">
                <a:solidFill>
                  <a:schemeClr val="bg1"/>
                </a:solidFill>
              </a:r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236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8" r:id="rId5"/>
    <p:sldLayoutId id="2147483679" r:id="rId6"/>
    <p:sldLayoutId id="2147483680" r:id="rId7"/>
    <p:sldLayoutId id="2147483681" r:id="rId8"/>
  </p:sldLayoutIdLst>
  <p:hf hdr="0" ftr="0" dt="0"/>
  <p:txStyles>
    <p:titleStyle>
      <a:lvl1pPr algn="ctr" rtl="0" eaLnBrk="1" latinLnBrk="0" hangingPunct="1">
        <a:lnSpc>
          <a:spcPts val="3300"/>
        </a:lnSpc>
        <a:spcBef>
          <a:spcPct val="0"/>
        </a:spcBef>
        <a:buNone/>
        <a:defRPr kumimoji="0" sz="3000" b="1" kern="1200" cap="all" baseline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Adobe Fan Heiti Std B" pitchFamily="34" charset="-128"/>
          <a:cs typeface="Calibri" panose="020F0502020204030204" pitchFamily="34" charset="0"/>
        </a:defRPr>
      </a:lvl1pPr>
    </p:titleStyle>
    <p:bodyStyle>
      <a:lvl1pPr marL="274320" indent="-274320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95000"/>
        <a:buFont typeface="Wingdings 2"/>
        <a:buChar char=""/>
        <a:defRPr kumimoji="0" sz="2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4008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18872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46304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2">
                <a:tint val="80000"/>
                <a:satMod val="400000"/>
              </a:schemeClr>
            </a:gs>
            <a:gs pos="20011">
              <a:srgbClr val="3D90BE"/>
            </a:gs>
            <a:gs pos="1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7937"/>
          </a:xfrm>
          <a:prstGeom prst="rect">
            <a:avLst/>
          </a:prstGeom>
        </p:spPr>
        <p:txBody>
          <a:bodyPr vert="horz" lIns="0" rIns="0" bIns="0" anchor="ctr">
            <a:no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106821" y="1352550"/>
            <a:ext cx="6930358" cy="310675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First level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76200" y="4778573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A84771B-0032-48AE-BC9B-A5FE95CE63D8}" type="slidenum">
              <a:rPr lang="en-US" sz="1400" b="1" smtClean="0"/>
              <a:t>‹#›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99307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ctr" rtl="0" eaLnBrk="1" latinLnBrk="0" hangingPunct="1">
        <a:lnSpc>
          <a:spcPts val="3300"/>
        </a:lnSpc>
        <a:spcBef>
          <a:spcPct val="0"/>
        </a:spcBef>
        <a:buNone/>
        <a:defRPr kumimoji="0" sz="3000" b="1" kern="1200" cap="all" baseline="0">
          <a:ln>
            <a:noFill/>
          </a:ln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Adobe Fan Heiti Std B" pitchFamily="34" charset="-128"/>
          <a:cs typeface="Calibri" panose="020F0502020204030204" pitchFamily="34" charset="0"/>
        </a:defRPr>
      </a:lvl1pPr>
    </p:titleStyle>
    <p:bodyStyle>
      <a:lvl1pPr marL="274320" indent="-274320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95000"/>
        <a:buFont typeface="Wingdings 2"/>
        <a:buChar char=""/>
        <a:defRPr kumimoji="0" sz="26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4008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914400" indent="-246888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18872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1463040" indent="-210312" algn="l" rtl="0" eaLnBrk="1" latinLnBrk="0" hangingPunct="1">
        <a:lnSpc>
          <a:spcPts val="2500"/>
        </a:lnSpc>
        <a:spcBef>
          <a:spcPts val="0"/>
        </a:spcBef>
        <a:spcAft>
          <a:spcPts val="800"/>
        </a:spcAft>
        <a:buClr>
          <a:srgbClr val="FFC000"/>
        </a:buClr>
        <a:buSzPct val="65000"/>
        <a:buFont typeface="Wingdings 2"/>
        <a:buChar char=""/>
        <a:defRPr kumimoji="0"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7599" y="361950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323372" y="209549"/>
            <a:ext cx="6602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spc="300" dirty="0"/>
              <a:t>HISTORIC STEPS TO REVITALIZE </a:t>
            </a:r>
            <a:endParaRPr lang="en-US" sz="3200" b="1" i="1" spc="300" dirty="0" smtClean="0"/>
          </a:p>
          <a:p>
            <a:pPr algn="ctr"/>
            <a:r>
              <a:rPr lang="en-US" sz="3200" b="1" i="1" spc="300" dirty="0" smtClean="0"/>
              <a:t>THE </a:t>
            </a:r>
            <a:r>
              <a:rPr lang="en-US" sz="3200" b="1" i="1" spc="300" dirty="0"/>
              <a:t>SALTON SEA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philjohnson\Desktop\SSA\Daniel Edwards Photography\SBNWRSunriseCormorants (1280x845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9144000" cy="3943350"/>
          </a:xfrm>
          <a:prstGeom prst="rect">
            <a:avLst/>
          </a:prstGeom>
          <a:noFill/>
          <a:effectLst>
            <a:glow>
              <a:schemeClr val="accent1"/>
            </a:glo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2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247" y="1809750"/>
            <a:ext cx="8255506" cy="1314450"/>
          </a:xfrm>
        </p:spPr>
        <p:txBody>
          <a:bodyPr/>
          <a:lstStyle/>
          <a:p>
            <a:r>
              <a:rPr lang="en-US" dirty="0" smtClean="0"/>
              <a:t>$70 Billion in Damages</a:t>
            </a:r>
          </a:p>
          <a:p>
            <a:r>
              <a:rPr lang="en-US" dirty="0" smtClean="0"/>
              <a:t>“The most costly and irresponsible of all options”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NOTHING scenario</a:t>
            </a:r>
          </a:p>
        </p:txBody>
      </p:sp>
    </p:spTree>
    <p:extLst>
      <p:ext uri="{BB962C8B-B14F-4D97-AF65-F5344CB8AC3E}">
        <p14:creationId xmlns:p14="http://schemas.microsoft.com/office/powerpoint/2010/main" val="3374335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85750"/>
            <a:ext cx="434072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progress at the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572000" cy="3259151"/>
          </a:xfrm>
        </p:spPr>
        <p:txBody>
          <a:bodyPr/>
          <a:lstStyle/>
          <a:p>
            <a:r>
              <a:rPr lang="en-US" dirty="0"/>
              <a:t>Breakthroughs in </a:t>
            </a:r>
            <a:r>
              <a:rPr lang="en-US" dirty="0" smtClean="0"/>
              <a:t>cooperation</a:t>
            </a:r>
          </a:p>
          <a:p>
            <a:endParaRPr lang="en-US" dirty="0"/>
          </a:p>
          <a:p>
            <a:r>
              <a:rPr lang="en-US" dirty="0"/>
              <a:t>Governance </a:t>
            </a:r>
            <a:r>
              <a:rPr lang="en-US" dirty="0" smtClean="0"/>
              <a:t>clarified</a:t>
            </a:r>
          </a:p>
          <a:p>
            <a:endParaRPr lang="en-US" dirty="0"/>
          </a:p>
          <a:p>
            <a:r>
              <a:rPr lang="en-US" dirty="0"/>
              <a:t>Policy </a:t>
            </a:r>
            <a:r>
              <a:rPr lang="en-US" dirty="0" smtClean="0"/>
              <a:t>enhanced</a:t>
            </a:r>
          </a:p>
          <a:p>
            <a:endParaRPr lang="en-US" dirty="0"/>
          </a:p>
          <a:p>
            <a:r>
              <a:rPr lang="en-US" dirty="0"/>
              <a:t>Funding expansion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C:\Users\philjohnson\Desktop\SSA\Daniel Edwards Photography\DesertShoresPelican (1280x85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4950"/>
            <a:ext cx="3901440" cy="2596896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4247" y="1733550"/>
            <a:ext cx="8255506" cy="13144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Governor and Legislature direct the Ca Natural Resources Agency to work in Cooperation and Consultation with the Salton Sea Authority on matters pertaining to Salton Sea revitalization.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Governance: AB 71 (Perez)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14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latin typeface="Calibri" pitchFamily="34" charset="0"/>
                <a:cs typeface="Times New Roman" panose="02020603050405020304" pitchFamily="18" charset="0"/>
              </a:rPr>
              <a:t>Improved Trust = Legislative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590550"/>
            <a:ext cx="7162800" cy="3856686"/>
          </a:xfrm>
        </p:spPr>
        <p:txBody>
          <a:bodyPr>
            <a:noAutofit/>
          </a:bodyPr>
          <a:lstStyle/>
          <a:p>
            <a:r>
              <a:rPr lang="en-US" sz="1600" u="sng" dirty="0"/>
              <a:t>Funding</a:t>
            </a:r>
          </a:p>
          <a:p>
            <a:pPr lvl="1"/>
            <a:r>
              <a:rPr lang="en-US" sz="1600" dirty="0"/>
              <a:t>State $$</a:t>
            </a:r>
          </a:p>
          <a:p>
            <a:pPr lvl="2"/>
            <a:r>
              <a:rPr lang="en-US" sz="1400" dirty="0"/>
              <a:t>Prop 1: $80.5 M</a:t>
            </a:r>
          </a:p>
          <a:p>
            <a:pPr lvl="2"/>
            <a:r>
              <a:rPr lang="en-US" sz="1400" dirty="0"/>
              <a:t>Prop 68: $200 M </a:t>
            </a:r>
          </a:p>
          <a:p>
            <a:pPr lvl="1"/>
            <a:r>
              <a:rPr lang="en-US" sz="1600" dirty="0"/>
              <a:t>Federal $$</a:t>
            </a:r>
          </a:p>
          <a:p>
            <a:pPr lvl="2"/>
            <a:r>
              <a:rPr lang="en-US" sz="1400" dirty="0" err="1"/>
              <a:t>Dept</a:t>
            </a:r>
            <a:r>
              <a:rPr lang="en-US" sz="1400" dirty="0"/>
              <a:t> of Ag </a:t>
            </a:r>
            <a:r>
              <a:rPr lang="en-US" sz="1400" dirty="0" smtClean="0"/>
              <a:t>:</a:t>
            </a:r>
            <a:r>
              <a:rPr lang="en-US" sz="1400" dirty="0"/>
              <a:t>$9 M</a:t>
            </a:r>
          </a:p>
          <a:p>
            <a:pPr lvl="2"/>
            <a:r>
              <a:rPr lang="en-US" sz="1400" dirty="0"/>
              <a:t>Army Corps: $30 M</a:t>
            </a:r>
          </a:p>
          <a:p>
            <a:r>
              <a:rPr lang="en-US" sz="1600" u="sng" dirty="0" smtClean="0"/>
              <a:t>SAVINGS: Construction $ and Time</a:t>
            </a:r>
            <a:endParaRPr lang="en-US" sz="1600" u="sng" dirty="0"/>
          </a:p>
          <a:p>
            <a:pPr lvl="1"/>
            <a:r>
              <a:rPr lang="en-US" sz="1600" dirty="0"/>
              <a:t>Dam Safety considerations</a:t>
            </a:r>
          </a:p>
          <a:p>
            <a:pPr lvl="1"/>
            <a:r>
              <a:rPr lang="en-US" sz="1400" dirty="0" smtClean="0"/>
              <a:t>Design-Build </a:t>
            </a:r>
            <a:r>
              <a:rPr lang="en-US" sz="1400" dirty="0"/>
              <a:t>capability for Sea projects</a:t>
            </a:r>
          </a:p>
          <a:p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5400" y="971550"/>
            <a:ext cx="3028950" cy="2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SALTON SEA MANGMENT Program 10 Year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7750"/>
            <a:ext cx="4800600" cy="3657600"/>
          </a:xfrm>
        </p:spPr>
        <p:txBody>
          <a:bodyPr/>
          <a:lstStyle/>
          <a:p>
            <a:r>
              <a:rPr lang="en-US" dirty="0"/>
              <a:t>Realistic, Feasible, </a:t>
            </a:r>
            <a:r>
              <a:rPr lang="en-US" dirty="0" smtClean="0"/>
              <a:t>Actionable</a:t>
            </a:r>
          </a:p>
          <a:p>
            <a:endParaRPr lang="en-US" dirty="0"/>
          </a:p>
          <a:p>
            <a:r>
              <a:rPr lang="en-US" dirty="0"/>
              <a:t>Shovel-ready </a:t>
            </a:r>
            <a:r>
              <a:rPr lang="en-US" dirty="0" smtClean="0"/>
              <a:t>projects</a:t>
            </a:r>
          </a:p>
          <a:p>
            <a:endParaRPr lang="en-US" dirty="0"/>
          </a:p>
          <a:p>
            <a:r>
              <a:rPr lang="en-US" dirty="0"/>
              <a:t>Ready available </a:t>
            </a:r>
            <a:r>
              <a:rPr lang="en-US" dirty="0" smtClean="0"/>
              <a:t>funding</a:t>
            </a:r>
          </a:p>
          <a:p>
            <a:endParaRPr lang="en-US" dirty="0"/>
          </a:p>
          <a:p>
            <a:r>
              <a:rPr lang="en-US" dirty="0"/>
              <a:t>Not perfect or complete</a:t>
            </a:r>
            <a:r>
              <a:rPr lang="en-US" dirty="0" smtClean="0"/>
              <a:t>,                             but </a:t>
            </a:r>
            <a:r>
              <a:rPr lang="en-US" dirty="0"/>
              <a:t>good first step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1950"/>
            <a:ext cx="5181600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1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NEAR-TERM DESIGN &amp;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4724400" cy="3837456"/>
          </a:xfrm>
        </p:spPr>
        <p:txBody>
          <a:bodyPr>
            <a:normAutofit/>
          </a:bodyPr>
          <a:lstStyle/>
          <a:p>
            <a:r>
              <a:rPr lang="en-US" dirty="0"/>
              <a:t>Current projects</a:t>
            </a:r>
          </a:p>
          <a:p>
            <a:pPr lvl="1"/>
            <a:r>
              <a:rPr lang="en-US" dirty="0" smtClean="0"/>
              <a:t>SSA/Torres Martinez Wetland</a:t>
            </a:r>
          </a:p>
          <a:p>
            <a:pPr lvl="2"/>
            <a:r>
              <a:rPr lang="en-US" dirty="0" smtClean="0"/>
              <a:t>Phase 2 Expansion</a:t>
            </a:r>
          </a:p>
          <a:p>
            <a:pPr lvl="1"/>
            <a:r>
              <a:rPr lang="en-US" dirty="0"/>
              <a:t>Red Hill </a:t>
            </a:r>
            <a:r>
              <a:rPr lang="en-US" dirty="0" smtClean="0"/>
              <a:t>Bay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River East </a:t>
            </a:r>
            <a:r>
              <a:rPr lang="en-US" dirty="0" smtClean="0"/>
              <a:t>- (</a:t>
            </a:r>
            <a:r>
              <a:rPr lang="en-US" dirty="0"/>
              <a:t>SCH)</a:t>
            </a:r>
          </a:p>
          <a:p>
            <a:pPr lvl="1"/>
            <a:endParaRPr lang="en-US" dirty="0"/>
          </a:p>
          <a:p>
            <a:r>
              <a:rPr lang="en-US" dirty="0" smtClean="0"/>
              <a:t>Proposed 2020</a:t>
            </a:r>
          </a:p>
          <a:p>
            <a:pPr lvl="1"/>
            <a:r>
              <a:rPr lang="en-US" dirty="0" smtClean="0"/>
              <a:t>New </a:t>
            </a:r>
            <a:r>
              <a:rPr lang="en-US" dirty="0"/>
              <a:t>River West</a:t>
            </a:r>
          </a:p>
          <a:p>
            <a:pPr lvl="1"/>
            <a:r>
              <a:rPr lang="en-US" dirty="0" smtClean="0"/>
              <a:t>Whitewater River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170" name="Picture 2" descr="C:\Users\philjohnson\Desktop\SSA\Daniel Edwards Photography\NSYCReflectionssun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73302"/>
            <a:ext cx="3901440" cy="2596896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  <a:t>SSA Delivers First state-Funded Project</a:t>
            </a:r>
            <a:b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</a:br>
            <a:r>
              <a:rPr lang="en-US" i="1" dirty="0" smtClean="0">
                <a:latin typeface="Calibri" pitchFamily="34" charset="0"/>
                <a:cs typeface="Times New Roman" panose="02020603050405020304" pitchFamily="18" charset="0"/>
              </a:rPr>
              <a:t> ever Completed at Salton Sea</a:t>
            </a:r>
            <a:endParaRPr lang="en-US" i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172304-A16B-40BE-AA39-CFE7E8B0A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44005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809750"/>
            <a:ext cx="7239000" cy="3106751"/>
          </a:xfrm>
        </p:spPr>
        <p:txBody>
          <a:bodyPr/>
          <a:lstStyle/>
          <a:p>
            <a:r>
              <a:rPr lang="en-US" dirty="0" smtClean="0"/>
              <a:t>Completed by Salton Sea Authority</a:t>
            </a:r>
          </a:p>
          <a:p>
            <a:pPr lvl="1"/>
            <a:r>
              <a:rPr lang="en-US" dirty="0" smtClean="0"/>
              <a:t>On Time</a:t>
            </a:r>
          </a:p>
          <a:p>
            <a:pPr lvl="1"/>
            <a:r>
              <a:rPr lang="en-US" dirty="0" smtClean="0"/>
              <a:t>Under Budget</a:t>
            </a:r>
          </a:p>
          <a:p>
            <a:pPr lvl="2"/>
            <a:r>
              <a:rPr lang="en-US" dirty="0" smtClean="0"/>
              <a:t>Contracted with state</a:t>
            </a:r>
          </a:p>
          <a:p>
            <a:pPr lvl="2"/>
            <a:r>
              <a:rPr lang="en-US" dirty="0" smtClean="0"/>
              <a:t>In partnership with Torres Martinez Tribe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94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3094"/>
            <a:ext cx="4495800" cy="3579855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dirty="0" smtClean="0"/>
              <a:t>Local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Infrastructure Finance Districts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State Water Bond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Federal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US EPA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/>
              <a:t>US </a:t>
            </a:r>
            <a:r>
              <a:rPr lang="en-US" dirty="0" err="1" smtClean="0"/>
              <a:t>Dept</a:t>
            </a:r>
            <a:r>
              <a:rPr lang="en-US" dirty="0" smtClean="0"/>
              <a:t> of Agriculture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sources of Funding</a:t>
            </a:r>
            <a:endParaRPr lang="en-US" dirty="0"/>
          </a:p>
        </p:txBody>
      </p:sp>
      <p:pic>
        <p:nvPicPr>
          <p:cNvPr id="8194" name="Picture 2" descr="C:\Users\philjohnson\Desktop\SSA\Daniel Edwards Photography\DesertShoresGullRoad (1280x7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49295"/>
            <a:ext cx="4495800" cy="3048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70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i="1" dirty="0">
                <a:latin typeface="Calibri" pitchFamily="34" charset="0"/>
                <a:cs typeface="Times New Roman" panose="02020603050405020304" pitchFamily="18" charset="0"/>
              </a:rPr>
              <a:t>Infrastructure Financing Districts (</a:t>
            </a:r>
            <a:r>
              <a:rPr lang="en-US" sz="2700" i="1" dirty="0" smtClean="0">
                <a:latin typeface="Calibri" pitchFamily="34" charset="0"/>
                <a:cs typeface="Times New Roman" panose="02020603050405020304" pitchFamily="18" charset="0"/>
              </a:rPr>
              <a:t>IFD)</a:t>
            </a:r>
            <a:endParaRPr lang="en-US" sz="2700" i="1" dirty="0">
              <a:latin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95350"/>
            <a:ext cx="5638800" cy="385668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NOT a new tax</a:t>
            </a:r>
          </a:p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NOT a change in tax rate</a:t>
            </a:r>
          </a:p>
          <a:p>
            <a:pPr marL="0" indent="0">
              <a:buNone/>
            </a:pPr>
            <a:endParaRPr lang="en-US" dirty="0" smtClean="0">
              <a:latin typeface="Calibri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Leverages existing local </a:t>
            </a:r>
            <a:r>
              <a:rPr lang="en-US" dirty="0">
                <a:latin typeface="Calibri" pitchFamily="34" charset="0"/>
                <a:cs typeface="Times New Roman" panose="02020603050405020304" pitchFamily="18" charset="0"/>
              </a:rPr>
              <a:t>property tax </a:t>
            </a:r>
          </a:p>
          <a:p>
            <a:pPr marL="0" indent="0">
              <a:buNone/>
            </a:pPr>
            <a:endParaRPr lang="en-US" dirty="0">
              <a:latin typeface="Calibri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itchFamily="34" charset="0"/>
                <a:cs typeface="Times New Roman" panose="02020603050405020304" pitchFamily="18" charset="0"/>
              </a:rPr>
              <a:t>Requires a defined project </a:t>
            </a:r>
            <a:r>
              <a:rPr lang="en-US" dirty="0" smtClean="0">
                <a:latin typeface="Calibri" pitchFamily="34" charset="0"/>
                <a:cs typeface="Times New Roman" panose="02020603050405020304" pitchFamily="18" charset="0"/>
              </a:rPr>
              <a:t>providing clear benefits</a:t>
            </a:r>
            <a:endParaRPr lang="en-US" dirty="0">
              <a:latin typeface="Calibri" pitchFamily="34" charset="0"/>
              <a:cs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philjohnson\Desktop\SSA\Daniel Edwards Photography\SaltonSeaFishermanReel (852x128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66750"/>
            <a:ext cx="2596896" cy="390144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29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Salton Sea Authority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4779182" cy="3608856"/>
          </a:xfrm>
        </p:spPr>
        <p:txBody>
          <a:bodyPr/>
          <a:lstStyle/>
          <a:p>
            <a:r>
              <a:rPr lang="en-US" dirty="0"/>
              <a:t>What is the SSA? Who are the members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was it created, and by whom</a:t>
            </a:r>
            <a:r>
              <a:rPr lang="en-US" dirty="0" smtClean="0"/>
              <a:t>? </a:t>
            </a:r>
          </a:p>
          <a:p>
            <a:endParaRPr lang="en-US" dirty="0"/>
          </a:p>
          <a:p>
            <a:r>
              <a:rPr lang="en-US" dirty="0" smtClean="0"/>
              <a:t>Why </a:t>
            </a:r>
            <a:r>
              <a:rPr lang="en-US" dirty="0"/>
              <a:t>was it created and what is its mission?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074" name="Picture 2" descr="C:\Users\philjohnson\Desktop\SSA\Daniel Edwards Photography\NSYCSunset (1280x107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48" y="895350"/>
            <a:ext cx="3956222" cy="3264408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3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90600" y="1276350"/>
            <a:ext cx="7848600" cy="2332502"/>
          </a:xfrm>
        </p:spPr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H</a:t>
            </a:r>
            <a:r>
              <a:rPr lang="en-US" dirty="0"/>
              <a:t>uman Health impacted by Air </a:t>
            </a:r>
            <a:r>
              <a:rPr lang="en-US" dirty="0" smtClean="0"/>
              <a:t>Quality</a:t>
            </a:r>
          </a:p>
          <a:p>
            <a:pPr algn="l"/>
            <a:endParaRPr lang="en-US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H</a:t>
            </a:r>
            <a:r>
              <a:rPr lang="en-US" dirty="0" smtClean="0"/>
              <a:t>abitat </a:t>
            </a:r>
            <a:r>
              <a:rPr lang="en-US" dirty="0"/>
              <a:t>loss impacting Pacific </a:t>
            </a:r>
            <a:r>
              <a:rPr lang="en-US" dirty="0" smtClean="0"/>
              <a:t>Flyway</a:t>
            </a:r>
          </a:p>
          <a:p>
            <a:pPr algn="l"/>
            <a:endParaRPr lang="en-US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 smtClean="0"/>
              <a:t>O</a:t>
            </a:r>
            <a:r>
              <a:rPr lang="en-US" dirty="0" smtClean="0"/>
              <a:t>pportunities</a:t>
            </a:r>
            <a:r>
              <a:rPr lang="en-US" dirty="0"/>
              <a:t>: Renewable Energy, Recreation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92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20649" r="11487" b="20503"/>
          <a:stretch/>
        </p:blipFill>
        <p:spPr bwMode="auto">
          <a:xfrm>
            <a:off x="457199" y="666750"/>
            <a:ext cx="8264611" cy="447675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ESTIMATED TOTAL PLAYA EXPOSURE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1" y="17860"/>
            <a:ext cx="6858000" cy="510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518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55" y="0"/>
            <a:ext cx="7027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15761"/>
            <a:ext cx="6858000" cy="4511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Financial Feasibility Action Plan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Precursor to the SSMP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0"/>
            <a:ext cx="6858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Historic MOU for cooperative land use planning to develop a Perimeter Lake</a:t>
            </a:r>
          </a:p>
        </p:txBody>
      </p:sp>
    </p:spTree>
    <p:extLst>
      <p:ext uri="{BB962C8B-B14F-4D97-AF65-F5344CB8AC3E}">
        <p14:creationId xmlns:p14="http://schemas.microsoft.com/office/powerpoint/2010/main" val="116924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latin typeface="Calibri" pitchFamily="34" charset="0"/>
                <a:cs typeface="Times New Roman" panose="02020603050405020304" pitchFamily="18" charset="0"/>
              </a:rPr>
              <a:t>Stable Shoreline = Multiple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028700"/>
            <a:ext cx="3657600" cy="367665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3800" dirty="0">
                <a:cs typeface="Times New Roman" panose="02020603050405020304" pitchFamily="18" charset="0"/>
              </a:rPr>
              <a:t>SSMP 10-year plan: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Goal: Smaller sustainable sea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State obligation: AQ, Habitat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Local benefits: </a:t>
            </a:r>
          </a:p>
          <a:p>
            <a:pPr lvl="2"/>
            <a:r>
              <a:rPr lang="en-US" sz="3800" dirty="0">
                <a:cs typeface="Times New Roman" panose="02020603050405020304" pitchFamily="18" charset="0"/>
              </a:rPr>
              <a:t>Recreation</a:t>
            </a:r>
          </a:p>
          <a:p>
            <a:pPr lvl="2"/>
            <a:r>
              <a:rPr lang="en-US" sz="3800" dirty="0">
                <a:cs typeface="Times New Roman" panose="02020603050405020304" pitchFamily="18" charset="0"/>
              </a:rPr>
              <a:t>Renewable Energy</a:t>
            </a:r>
          </a:p>
          <a:p>
            <a:pPr lvl="1"/>
            <a:r>
              <a:rPr lang="en-US" sz="3800" dirty="0">
                <a:cs typeface="Times New Roman" panose="02020603050405020304" pitchFamily="18" charset="0"/>
              </a:rPr>
              <a:t>Protects up to 30,000 acres of potentially emissive playa</a:t>
            </a: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hiljohnson\Desktop\Photos I know we can use!!!\Western sandpip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6351" y="1085850"/>
            <a:ext cx="292852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8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the Salton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42950"/>
            <a:ext cx="7315200" cy="3886199"/>
          </a:xfrm>
        </p:spPr>
        <p:txBody>
          <a:bodyPr>
            <a:normAutofit fontScale="25000" lnSpcReduction="20000"/>
          </a:bodyPr>
          <a:lstStyle/>
          <a:p>
            <a:r>
              <a:rPr lang="en-US" sz="8800" dirty="0"/>
              <a:t>Status Quo = declining ecology &amp; economy</a:t>
            </a:r>
          </a:p>
          <a:p>
            <a:r>
              <a:rPr lang="en-US" sz="8800" dirty="0"/>
              <a:t>North America’s largest and most diverse migratory bird habitat outside the Everglades </a:t>
            </a:r>
          </a:p>
          <a:p>
            <a:r>
              <a:rPr lang="en-US" sz="8800" dirty="0"/>
              <a:t>Salinity approaching 2 x ocean</a:t>
            </a:r>
          </a:p>
          <a:p>
            <a:r>
              <a:rPr lang="en-US" sz="8800" dirty="0" smtClean="0"/>
              <a:t>Algae blooms in Sea occasionally kill fish</a:t>
            </a:r>
          </a:p>
          <a:p>
            <a:r>
              <a:rPr lang="en-US" sz="8800" dirty="0" smtClean="0"/>
              <a:t>Water </a:t>
            </a:r>
            <a:r>
              <a:rPr lang="en-US" sz="8800" dirty="0"/>
              <a:t>transfers in 2017: reduced inflow</a:t>
            </a:r>
          </a:p>
          <a:p>
            <a:r>
              <a:rPr lang="en-US" sz="8800" dirty="0" smtClean="0"/>
              <a:t>Less </a:t>
            </a:r>
            <a:r>
              <a:rPr lang="en-US" sz="8800" dirty="0"/>
              <a:t>inflow: shoreline will shrink</a:t>
            </a:r>
          </a:p>
          <a:p>
            <a:r>
              <a:rPr lang="en-US" sz="8800" dirty="0" smtClean="0"/>
              <a:t>Exposure </a:t>
            </a:r>
            <a:r>
              <a:rPr lang="en-US" sz="8800" dirty="0"/>
              <a:t>of nearly 100 </a:t>
            </a:r>
            <a:r>
              <a:rPr lang="en-US" sz="8800" dirty="0" err="1"/>
              <a:t>sq</a:t>
            </a:r>
            <a:r>
              <a:rPr lang="en-US" sz="8800" dirty="0"/>
              <a:t> miles of playa</a:t>
            </a:r>
          </a:p>
          <a:p>
            <a:r>
              <a:rPr lang="en-US" sz="8800" dirty="0" smtClean="0"/>
              <a:t>Air </a:t>
            </a:r>
            <a:r>
              <a:rPr lang="en-US" sz="8800" dirty="0"/>
              <a:t>quality decline: odors and dust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D5CD-37B1-48A0-84CA-E8A0D300D59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 descr="C:\Users\philjohnson\Desktop\SSA\Daniel Edwards Photography\HeronEgretback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90932"/>
            <a:ext cx="3344091" cy="3331029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33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SMP PP Template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lton Sea Pla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5988</TotalTime>
  <Words>781</Words>
  <Application>Microsoft Office PowerPoint</Application>
  <PresentationFormat>On-screen Show (16:9)</PresentationFormat>
  <Paragraphs>160</Paragraphs>
  <Slides>19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SSMP PP Template v2</vt:lpstr>
      <vt:lpstr>Salton Sea Plain</vt:lpstr>
      <vt:lpstr>PowerPoint Presentation</vt:lpstr>
      <vt:lpstr>Salton Sea Authority</vt:lpstr>
      <vt:lpstr>Challenges &amp; Opportunities</vt:lpstr>
      <vt:lpstr>ESTIMATED TOTAL PLAYA EXPOSURE </vt:lpstr>
      <vt:lpstr>PowerPoint Presentation</vt:lpstr>
      <vt:lpstr>PowerPoint Presentation</vt:lpstr>
      <vt:lpstr>Financial Feasibility Action Plan</vt:lpstr>
      <vt:lpstr>Stable Shoreline = Multiple Benefits</vt:lpstr>
      <vt:lpstr>Status of the Salton Sea</vt:lpstr>
      <vt:lpstr>DO NOTHING scenario</vt:lpstr>
      <vt:lpstr>PowerPoint Presentation</vt:lpstr>
      <vt:lpstr>Significant progress at the Sea</vt:lpstr>
      <vt:lpstr>Governance: AB 71 (Perez)</vt:lpstr>
      <vt:lpstr>Improved Trust = Legislative Support</vt:lpstr>
      <vt:lpstr>SALTON SEA MANGMENT Program 10 Year PLAN</vt:lpstr>
      <vt:lpstr>NEAR-TERM DESIGN &amp; CONSTRUCTION</vt:lpstr>
      <vt:lpstr>SSA Delivers First state-Funded Project  ever Completed at Salton Sea</vt:lpstr>
      <vt:lpstr>New sources of Funding</vt:lpstr>
      <vt:lpstr>Infrastructure Financing Districts (IFD)</vt:lpstr>
    </vt:vector>
  </TitlesOfParts>
  <Company>California Natural Resources Agency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Rosentrater</dc:creator>
  <cp:lastModifiedBy>Family</cp:lastModifiedBy>
  <cp:revision>360</cp:revision>
  <cp:lastPrinted>2017-06-02T17:56:04Z</cp:lastPrinted>
  <dcterms:created xsi:type="dcterms:W3CDTF">2016-11-12T21:19:05Z</dcterms:created>
  <dcterms:modified xsi:type="dcterms:W3CDTF">2019-05-24T17:07:10Z</dcterms:modified>
</cp:coreProperties>
</file>